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147375944" r:id="rId5"/>
    <p:sldId id="2147375899" r:id="rId6"/>
    <p:sldId id="2147375929" r:id="rId7"/>
    <p:sldId id="2147375938" r:id="rId8"/>
    <p:sldId id="2147375939" r:id="rId9"/>
    <p:sldId id="2147375940" r:id="rId10"/>
    <p:sldId id="2147375947" r:id="rId11"/>
    <p:sldId id="2147375946" r:id="rId12"/>
    <p:sldId id="2147375945" r:id="rId13"/>
    <p:sldId id="2147375935" r:id="rId14"/>
    <p:sldId id="2147375941" r:id="rId15"/>
    <p:sldId id="2147375950" r:id="rId16"/>
    <p:sldId id="2147375942" r:id="rId17"/>
    <p:sldId id="2147375948" r:id="rId18"/>
    <p:sldId id="2147375951" r:id="rId19"/>
    <p:sldId id="2147375949" r:id="rId20"/>
    <p:sldId id="298" r:id="rId21"/>
    <p:sldId id="300" r:id="rId22"/>
    <p:sldId id="299" r:id="rId23"/>
    <p:sldId id="303" r:id="rId24"/>
    <p:sldId id="214737593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72C099-9A9F-0325-66A2-38FCA0AE2641}" name="Khumbo Namachapa" initials="KN" userId="S::knamachapa@macromw.org::77388461-6982-4b3b-a338-4036c9648aed" providerId="AD"/>
  <p188:author id="{4CF52EB6-365A-45EE-DEC4-6C139E0D3B97}" name="Dobbs, Trudy (CDC/GHC/DGHT)" initials="DT(" userId="S::tld3@cdc.gov::764d8f75-e8b6-4555-86ad-0fc3520989a7" providerId="AD"/>
  <p188:author id="{7F52DDD5-031B-7AC0-1043-979EA7A43468}" name="Stella Nakaggwa" initials="SN" userId="S::snakaggwa@hivmw.org::e874fd94-be7f-422a-a2b8-593db79d2fcd" providerId="AD"/>
  <p188:author id="{67EB8EF0-500A-1382-E383-72F57A8523AF}" name="Tobias Masina" initials="TM" userId="S::tmasina@hivmw.org::bb71f7c9-c686-465e-9989-e2fe53c3ee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>
        <p:scale>
          <a:sx n="76" d="100"/>
          <a:sy n="76" d="100"/>
        </p:scale>
        <p:origin x="869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GARA, FRED (CDC/GHC/DGHT)" userId="4178cf78-a0c4-499f-b755-359006e51061" providerId="ADAL" clId="{730ACD89-1B7C-4705-B67B-6299F7BBC676}"/>
    <pc:docChg chg="modSld">
      <pc:chgData name="BANGARA, FRED (CDC/GHC/DGHT)" userId="4178cf78-a0c4-499f-b755-359006e51061" providerId="ADAL" clId="{730ACD89-1B7C-4705-B67B-6299F7BBC676}" dt="2024-06-02T19:51:00.984" v="3" actId="1076"/>
      <pc:docMkLst>
        <pc:docMk/>
      </pc:docMkLst>
      <pc:sldChg chg="modSp mod">
        <pc:chgData name="BANGARA, FRED (CDC/GHC/DGHT)" userId="4178cf78-a0c4-499f-b755-359006e51061" providerId="ADAL" clId="{730ACD89-1B7C-4705-B67B-6299F7BBC676}" dt="2024-06-02T19:51:00.984" v="3" actId="1076"/>
        <pc:sldMkLst>
          <pc:docMk/>
          <pc:sldMk cId="3165247849" sldId="2147375929"/>
        </pc:sldMkLst>
        <pc:spChg chg="mod">
          <ac:chgData name="BANGARA, FRED (CDC/GHC/DGHT)" userId="4178cf78-a0c4-499f-b755-359006e51061" providerId="ADAL" clId="{730ACD89-1B7C-4705-B67B-6299F7BBC676}" dt="2024-06-02T19:51:00.984" v="3" actId="1076"/>
          <ac:spMkLst>
            <pc:docMk/>
            <pc:sldMk cId="3165247849" sldId="2147375929"/>
            <ac:spMk id="2" creationId="{7A0169AE-2F3B-4D94-8A9D-EB92840C5A82}"/>
          </ac:spMkLst>
        </pc:spChg>
        <pc:spChg chg="mod">
          <ac:chgData name="BANGARA, FRED (CDC/GHC/DGHT)" userId="4178cf78-a0c4-499f-b755-359006e51061" providerId="ADAL" clId="{730ACD89-1B7C-4705-B67B-6299F7BBC676}" dt="2024-06-02T19:50:48.753" v="2" actId="1076"/>
          <ac:spMkLst>
            <pc:docMk/>
            <pc:sldMk cId="3165247849" sldId="2147375929"/>
            <ac:spMk id="6" creationId="{4B387A7B-6157-7C52-7502-8EDCD6FFCB5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Retesting before ART Initiation from 2020 to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Final'!$C$1</c:f>
              <c:strCache>
                <c:ptCount val="1"/>
                <c:pt idx="0">
                  <c:v> Total New Positive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'Final Final'!$B$2:$B$17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'Final Final'!$C$2:$C$17</c:f>
              <c:numCache>
                <c:formatCode>_-* #,##0_-;\-* #,##0_-;_-* "-"??_-;_-@_-</c:formatCode>
                <c:ptCount val="16"/>
                <c:pt idx="0">
                  <c:v>28852</c:v>
                </c:pt>
                <c:pt idx="1">
                  <c:v>18865</c:v>
                </c:pt>
                <c:pt idx="2">
                  <c:v>20169</c:v>
                </c:pt>
                <c:pt idx="3">
                  <c:v>22593</c:v>
                </c:pt>
                <c:pt idx="4">
                  <c:v>20041</c:v>
                </c:pt>
                <c:pt idx="5">
                  <c:v>19468</c:v>
                </c:pt>
                <c:pt idx="6">
                  <c:v>18537</c:v>
                </c:pt>
                <c:pt idx="7">
                  <c:v>19426</c:v>
                </c:pt>
                <c:pt idx="8">
                  <c:v>19994</c:v>
                </c:pt>
                <c:pt idx="9">
                  <c:v>19318</c:v>
                </c:pt>
                <c:pt idx="10">
                  <c:v>19512</c:v>
                </c:pt>
                <c:pt idx="11">
                  <c:v>17116</c:v>
                </c:pt>
                <c:pt idx="12">
                  <c:v>17307</c:v>
                </c:pt>
                <c:pt idx="13">
                  <c:v>16698</c:v>
                </c:pt>
                <c:pt idx="14">
                  <c:v>16545</c:v>
                </c:pt>
                <c:pt idx="15">
                  <c:v>16579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2A-4D9C-B910-043241314555}"/>
            </c:ext>
          </c:extLst>
        </c:ser>
        <c:ser>
          <c:idx val="1"/>
          <c:order val="1"/>
          <c:tx>
            <c:strRef>
              <c:f>'Final Final'!$D$1</c:f>
              <c:strCache>
                <c:ptCount val="1"/>
                <c:pt idx="0">
                  <c:v> Total retested ( Confirmatory)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'Final Final'!$B$2:$B$17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'Final Final'!$D$2:$D$17</c:f>
              <c:numCache>
                <c:formatCode>_-* #,##0_-;\-* #,##0_-;_-* "-"??_-;_-@_-</c:formatCode>
                <c:ptCount val="16"/>
                <c:pt idx="0">
                  <c:v>31130</c:v>
                </c:pt>
                <c:pt idx="1">
                  <c:v>21328</c:v>
                </c:pt>
                <c:pt idx="2">
                  <c:v>22458</c:v>
                </c:pt>
                <c:pt idx="3">
                  <c:v>24980</c:v>
                </c:pt>
                <c:pt idx="4">
                  <c:v>22363</c:v>
                </c:pt>
                <c:pt idx="5">
                  <c:v>21840</c:v>
                </c:pt>
                <c:pt idx="6">
                  <c:v>20744</c:v>
                </c:pt>
                <c:pt idx="7">
                  <c:v>22134</c:v>
                </c:pt>
                <c:pt idx="8">
                  <c:v>21987</c:v>
                </c:pt>
                <c:pt idx="9">
                  <c:v>20824</c:v>
                </c:pt>
                <c:pt idx="10">
                  <c:v>20430</c:v>
                </c:pt>
                <c:pt idx="11">
                  <c:v>17062</c:v>
                </c:pt>
                <c:pt idx="12">
                  <c:v>10220</c:v>
                </c:pt>
                <c:pt idx="13">
                  <c:v>6490</c:v>
                </c:pt>
                <c:pt idx="14">
                  <c:v>5054</c:v>
                </c:pt>
                <c:pt idx="15">
                  <c:v>4051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2A-4D9C-B910-043241314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4049439"/>
        <c:axId val="224049919"/>
      </c:barChart>
      <c:lineChart>
        <c:grouping val="stacked"/>
        <c:varyColors val="0"/>
        <c:ser>
          <c:idx val="2"/>
          <c:order val="2"/>
          <c:tx>
            <c:strRef>
              <c:f>'Final Final'!$E$1</c:f>
              <c:strCache>
                <c:ptCount val="1"/>
                <c:pt idx="0">
                  <c:v>Percentage Confirmatory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38100">
                <a:solidFill>
                  <a:srgbClr val="00B05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'Final Final'!$B$2:$B$17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'Final Final'!$E$2:$E$17</c:f>
              <c:numCache>
                <c:formatCode>_-* #,##0_-;\-* #,##0_-;_-* "-"??_-;_-@_-</c:formatCode>
                <c:ptCount val="16"/>
                <c:pt idx="0">
                  <c:v>107.89546651878554</c:v>
                </c:pt>
                <c:pt idx="1">
                  <c:v>113.05592366816856</c:v>
                </c:pt>
                <c:pt idx="2">
                  <c:v>111.34910010412018</c:v>
                </c:pt>
                <c:pt idx="3">
                  <c:v>110.56521931571726</c:v>
                </c:pt>
                <c:pt idx="4">
                  <c:v>111.58624819120803</c:v>
                </c:pt>
                <c:pt idx="5">
                  <c:v>112.18409697965892</c:v>
                </c:pt>
                <c:pt idx="6">
                  <c:v>111.90591789394185</c:v>
                </c:pt>
                <c:pt idx="7">
                  <c:v>113.94008030474622</c:v>
                </c:pt>
                <c:pt idx="8">
                  <c:v>109.96799039711914</c:v>
                </c:pt>
                <c:pt idx="9">
                  <c:v>107.79583807847602</c:v>
                </c:pt>
                <c:pt idx="10">
                  <c:v>104.70479704797047</c:v>
                </c:pt>
                <c:pt idx="11">
                  <c:v>99.684505725636839</c:v>
                </c:pt>
                <c:pt idx="12">
                  <c:v>59.051250938926451</c:v>
                </c:pt>
                <c:pt idx="13">
                  <c:v>38.866930171278</c:v>
                </c:pt>
                <c:pt idx="14">
                  <c:v>30.546993049259598</c:v>
                </c:pt>
                <c:pt idx="15">
                  <c:v>24.434525604680623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2A-4D9C-B910-043241314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289583"/>
        <c:axId val="1396288623"/>
      </c:lineChart>
      <c:catAx>
        <c:axId val="224049439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049919"/>
        <c:crosses val="autoZero"/>
        <c:auto val="1"/>
        <c:lblAlgn val="ctr"/>
        <c:lblOffset val="100"/>
        <c:noMultiLvlLbl val="0"/>
      </c:catAx>
      <c:valAx>
        <c:axId val="22404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/>
                  <a:t>Total</a:t>
                </a:r>
                <a:r>
                  <a:rPr lang="en-GB" sz="2000" baseline="0"/>
                  <a:t> clients tested </a:t>
                </a:r>
                <a:endParaRPr lang="en-GB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049439"/>
        <c:crosses val="autoZero"/>
        <c:crossBetween val="between"/>
      </c:valAx>
      <c:valAx>
        <c:axId val="1396288623"/>
        <c:scaling>
          <c:orientation val="minMax"/>
        </c:scaling>
        <c:delete val="0"/>
        <c:axPos val="r"/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6289583"/>
        <c:crosses val="max"/>
        <c:crossBetween val="between"/>
      </c:valAx>
      <c:catAx>
        <c:axId val="13962895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62886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347434660867279E-2"/>
          <c:y val="0.87952823310807493"/>
          <c:w val="0.89999997387766928"/>
          <c:h val="7.372685338848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Percentage of Confirmatory Inconclusive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671485285812061E-2"/>
          <c:y val="2.7353361049724124E-2"/>
          <c:w val="0.89180570498063305"/>
          <c:h val="0.81594075201696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'[Testing Services Data CQuin Trip.xlsx]Sheet1'!$AS$24</c:f>
              <c:strCache>
                <c:ptCount val="1"/>
                <c:pt idx="0">
                  <c:v>Percentage of Confimatory Inconclusive 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'[Testing Services Data CQuin Trip.xlsx]Sheet1'!$AR$25:$AR$36</c:f>
              <c:strCache>
                <c:ptCount val="12"/>
                <c:pt idx="0">
                  <c:v> 2021 Q1 </c:v>
                </c:pt>
                <c:pt idx="1">
                  <c:v> 2021 Q2 </c:v>
                </c:pt>
                <c:pt idx="2">
                  <c:v> 2021 Q3 </c:v>
                </c:pt>
                <c:pt idx="3">
                  <c:v> 2021 Q4 </c:v>
                </c:pt>
                <c:pt idx="4">
                  <c:v> 2022 Q1 </c:v>
                </c:pt>
                <c:pt idx="5">
                  <c:v> 2022 Q2 </c:v>
                </c:pt>
                <c:pt idx="6">
                  <c:v> 2022 Q3 </c:v>
                </c:pt>
                <c:pt idx="7">
                  <c:v> 2022 Q4 </c:v>
                </c:pt>
                <c:pt idx="8">
                  <c:v> 2023 Q1 </c:v>
                </c:pt>
                <c:pt idx="9">
                  <c:v> 2023 Q2 </c:v>
                </c:pt>
                <c:pt idx="10">
                  <c:v> 2023 Q3 </c:v>
                </c:pt>
                <c:pt idx="11">
                  <c:v> 2023 Q4 </c:v>
                </c:pt>
              </c:strCache>
            </c:strRef>
          </c:cat>
          <c:val>
            <c:numRef>
              <c:f>'[Testing Services Data CQuin Trip.xlsx]Sheet1'!$AS$25:$AS$36</c:f>
              <c:numCache>
                <c:formatCode>0.00%</c:formatCode>
                <c:ptCount val="12"/>
                <c:pt idx="0">
                  <c:v>5.1896921975662135E-3</c:v>
                </c:pt>
                <c:pt idx="1">
                  <c:v>1.1211474740138895E-2</c:v>
                </c:pt>
                <c:pt idx="2">
                  <c:v>4.99200310182717E-3</c:v>
                </c:pt>
                <c:pt idx="3">
                  <c:v>4.0205999277195519E-3</c:v>
                </c:pt>
                <c:pt idx="4">
                  <c:v>4.6268995237015199E-3</c:v>
                </c:pt>
                <c:pt idx="5">
                  <c:v>3.5025429421360714E-3</c:v>
                </c:pt>
                <c:pt idx="6">
                  <c:v>2.8833936076629852E-3</c:v>
                </c:pt>
                <c:pt idx="7">
                  <c:v>4.0341440598690367E-3</c:v>
                </c:pt>
                <c:pt idx="8">
                  <c:v>1.7712922173274595E-2</c:v>
                </c:pt>
                <c:pt idx="9">
                  <c:v>3.0649350649350648E-2</c:v>
                </c:pt>
                <c:pt idx="10">
                  <c:v>2.9644895370957516E-2</c:v>
                </c:pt>
                <c:pt idx="11">
                  <c:v>3.3837293016558675E-2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8A-40F6-AD36-8B5D8385767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71848784"/>
        <c:axId val="271864624"/>
      </c:barChart>
      <c:catAx>
        <c:axId val="27184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864624"/>
        <c:crosses val="autoZero"/>
        <c:auto val="1"/>
        <c:lblAlgn val="ctr"/>
        <c:lblOffset val="100"/>
        <c:noMultiLvlLbl val="0"/>
      </c:catAx>
      <c:valAx>
        <c:axId val="2718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7184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2800" dirty="0"/>
              <a:t>Data disaggregation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111395495085794E-2"/>
          <c:y val="0.12186462537330267"/>
          <c:w val="0.89352382878261039"/>
          <c:h val="0.51039240301486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Sheet7!$C$1</c:f>
              <c:strCache>
                <c:ptCount val="1"/>
                <c:pt idx="0">
                  <c:v>New positive (non-sex dissag)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Sheet7!$B$2:$B$17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Sheet7!$C$2:$C$17</c:f>
              <c:numCache>
                <c:formatCode>_-* #,##0_-;\-* #,##0_-;_-* "-"??_-;_-@_-</c:formatCode>
                <c:ptCount val="16"/>
                <c:pt idx="0">
                  <c:v>6189</c:v>
                </c:pt>
                <c:pt idx="1">
                  <c:v>2287</c:v>
                </c:pt>
                <c:pt idx="2">
                  <c:v>2234</c:v>
                </c:pt>
                <c:pt idx="3">
                  <c:v>1345</c:v>
                </c:pt>
                <c:pt idx="4">
                  <c:v>575</c:v>
                </c:pt>
                <c:pt idx="5">
                  <c:v>548</c:v>
                </c:pt>
                <c:pt idx="6">
                  <c:v>208</c:v>
                </c:pt>
                <c:pt idx="7">
                  <c:v>630</c:v>
                </c:pt>
                <c:pt idx="8">
                  <c:v>624</c:v>
                </c:pt>
                <c:pt idx="9">
                  <c:v>533</c:v>
                </c:pt>
                <c:pt idx="10">
                  <c:v>493</c:v>
                </c:pt>
                <c:pt idx="11">
                  <c:v>791</c:v>
                </c:pt>
                <c:pt idx="12">
                  <c:v>498</c:v>
                </c:pt>
                <c:pt idx="13">
                  <c:v>316</c:v>
                </c:pt>
                <c:pt idx="14">
                  <c:v>34</c:v>
                </c:pt>
                <c:pt idx="1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7A-4FC3-9AED-DA7C16C6F3CB}"/>
            </c:ext>
          </c:extLst>
        </c:ser>
        <c:ser>
          <c:idx val="1"/>
          <c:order val="1"/>
          <c:tx>
            <c:strRef>
              <c:f>Sheet7!$D$1</c:f>
              <c:strCache>
                <c:ptCount val="1"/>
                <c:pt idx="0">
                  <c:v>New positive male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Sheet7!$B$2:$B$17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Sheet7!$D$2:$D$17</c:f>
              <c:numCache>
                <c:formatCode>_-* #,##0_-;\-* #,##0_-;_-* "-"??_-;_-@_-</c:formatCode>
                <c:ptCount val="16"/>
                <c:pt idx="0">
                  <c:v>9586</c:v>
                </c:pt>
                <c:pt idx="1">
                  <c:v>6829</c:v>
                </c:pt>
                <c:pt idx="2">
                  <c:v>7391</c:v>
                </c:pt>
                <c:pt idx="3">
                  <c:v>8891</c:v>
                </c:pt>
                <c:pt idx="4">
                  <c:v>8185</c:v>
                </c:pt>
                <c:pt idx="5">
                  <c:v>7857</c:v>
                </c:pt>
                <c:pt idx="6">
                  <c:v>7716</c:v>
                </c:pt>
                <c:pt idx="7">
                  <c:v>7902</c:v>
                </c:pt>
                <c:pt idx="8">
                  <c:v>8010</c:v>
                </c:pt>
                <c:pt idx="9">
                  <c:v>7863</c:v>
                </c:pt>
                <c:pt idx="10">
                  <c:v>7891</c:v>
                </c:pt>
                <c:pt idx="11">
                  <c:v>6541</c:v>
                </c:pt>
                <c:pt idx="12">
                  <c:v>6646</c:v>
                </c:pt>
                <c:pt idx="13">
                  <c:v>6416</c:v>
                </c:pt>
                <c:pt idx="14">
                  <c:v>6434</c:v>
                </c:pt>
                <c:pt idx="15">
                  <c:v>6333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7A-4FC3-9AED-DA7C16C6F3CB}"/>
            </c:ext>
          </c:extLst>
        </c:ser>
        <c:ser>
          <c:idx val="2"/>
          <c:order val="2"/>
          <c:tx>
            <c:strRef>
              <c:f>Sheet7!$E$1</c:f>
              <c:strCache>
                <c:ptCount val="1"/>
                <c:pt idx="0">
                  <c:v>New positive female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Sheet7!$B$2:$B$17</c:f>
              <c:strCache>
                <c:ptCount val="16"/>
                <c:pt idx="0">
                  <c:v>2020 Q1</c:v>
                </c:pt>
                <c:pt idx="1">
                  <c:v>2020 Q2</c:v>
                </c:pt>
                <c:pt idx="2">
                  <c:v>2020 Q3</c:v>
                </c:pt>
                <c:pt idx="3">
                  <c:v>2020 Q4</c:v>
                </c:pt>
                <c:pt idx="4">
                  <c:v>2021 Q1</c:v>
                </c:pt>
                <c:pt idx="5">
                  <c:v>2021 Q2</c:v>
                </c:pt>
                <c:pt idx="6">
                  <c:v>2021 Q3</c:v>
                </c:pt>
                <c:pt idx="7">
                  <c:v>2021 Q4</c:v>
                </c:pt>
                <c:pt idx="8">
                  <c:v>2022 Q1</c:v>
                </c:pt>
                <c:pt idx="9">
                  <c:v>2022 Q2</c:v>
                </c:pt>
                <c:pt idx="10">
                  <c:v>2022 Q3</c:v>
                </c:pt>
                <c:pt idx="11">
                  <c:v>2022 Q4</c:v>
                </c:pt>
                <c:pt idx="12">
                  <c:v>2023 Q1</c:v>
                </c:pt>
                <c:pt idx="13">
                  <c:v>2023 Q2</c:v>
                </c:pt>
                <c:pt idx="14">
                  <c:v>2023 Q3</c:v>
                </c:pt>
                <c:pt idx="15">
                  <c:v>2023 Q4</c:v>
                </c:pt>
              </c:strCache>
            </c:strRef>
          </c:cat>
          <c:val>
            <c:numRef>
              <c:f>Sheet7!$E$2:$E$17</c:f>
              <c:numCache>
                <c:formatCode>_-* #,##0_-;\-* #,##0_-;_-* "-"??_-;_-@_-</c:formatCode>
                <c:ptCount val="16"/>
                <c:pt idx="0">
                  <c:v>13077</c:v>
                </c:pt>
                <c:pt idx="1">
                  <c:v>9749</c:v>
                </c:pt>
                <c:pt idx="2">
                  <c:v>10544</c:v>
                </c:pt>
                <c:pt idx="3">
                  <c:v>12357</c:v>
                </c:pt>
                <c:pt idx="4">
                  <c:v>11281</c:v>
                </c:pt>
                <c:pt idx="5">
                  <c:v>11063</c:v>
                </c:pt>
                <c:pt idx="6">
                  <c:v>10613</c:v>
                </c:pt>
                <c:pt idx="7">
                  <c:v>10894</c:v>
                </c:pt>
                <c:pt idx="8">
                  <c:v>11360</c:v>
                </c:pt>
                <c:pt idx="9">
                  <c:v>10922</c:v>
                </c:pt>
                <c:pt idx="10">
                  <c:v>11128</c:v>
                </c:pt>
                <c:pt idx="11">
                  <c:v>9784</c:v>
                </c:pt>
                <c:pt idx="12">
                  <c:v>10163</c:v>
                </c:pt>
                <c:pt idx="13">
                  <c:v>9966</c:v>
                </c:pt>
                <c:pt idx="14">
                  <c:v>10077</c:v>
                </c:pt>
                <c:pt idx="15">
                  <c:v>10201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7A-4FC3-9AED-DA7C16C6F3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88117360"/>
        <c:axId val="1988103920"/>
      </c:barChart>
      <c:catAx>
        <c:axId val="198811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103920"/>
        <c:crosses val="autoZero"/>
        <c:auto val="1"/>
        <c:lblAlgn val="ctr"/>
        <c:lblOffset val="100"/>
        <c:noMultiLvlLbl val="0"/>
      </c:catAx>
      <c:valAx>
        <c:axId val="198810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11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03998474405594"/>
          <c:y val="0.91165647918304105"/>
          <c:w val="0.76963037688870506"/>
          <c:h val="7.9726097109996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0.81286</cdr:x>
      <cdr:y>0.06984</cdr:y>
    </cdr:from>
    <cdr:to>
      <cdr:x>0.94028</cdr:x>
      <cdr:y>0.23615</cdr:y>
    </cdr:to>
    <cdr:sp macro="" textlink="">
      <cdr:nvSpPr>
        <cdr:cNvPr id="2" name="Flowchart: Process 1">
          <a:extLst xmlns:a="http://schemas.openxmlformats.org/drawingml/2006/main">
            <a:ext uri="{FF2B5EF4-FFF2-40B4-BE49-F238E27FC236}">
              <a16:creationId xmlns:a16="http://schemas.microsoft.com/office/drawing/2014/main" id="{BA1EA984-1923-1E09-3E71-A7BBB591BCD0}"/>
            </a:ext>
          </a:extLst>
        </cdr:cNvPr>
        <cdr:cNvSpPr/>
      </cdr:nvSpPr>
      <cdr:spPr>
        <a:xfrm xmlns:a="http://schemas.openxmlformats.org/drawingml/2006/main">
          <a:off x="9335246" y="362968"/>
          <a:ext cx="1463290" cy="864345"/>
        </a:xfrm>
        <a:prstGeom xmlns:a="http://schemas.openxmlformats.org/drawingml/2006/main" prst="flowChartProcess">
          <a:avLst/>
        </a:prstGeom>
        <a:ln xmlns:a="http://schemas.openxmlformats.org/drawingml/2006/main" w="76200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latin typeface="Amasis MT Pro Black" panose="02040A04050005020304" pitchFamily="18" charset="0"/>
            </a:rPr>
            <a:t>Launch of HIV 3 Test Algorithm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6:22:05.5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55 55 24575,'-5'-5'0,"-8"-7"0,-5-7 0,-1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6:15:28.9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6:15:33.9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6:12:57.34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6:12:49.75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6:12:58.61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13 1,'-5'0,"-2"0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52B69-C191-4218-8DD0-506C7E9930E8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C9E2A-CB1F-4A1F-A3A1-66B90C4E6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9E2A-CB1F-4A1F-A3A1-66B90C4E68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35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9E2A-CB1F-4A1F-A3A1-66B90C4E68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99.96</a:t>
            </a:r>
            <a:r>
              <a:rPr lang="en-US" baseline="0" dirty="0"/>
              <a:t> % to 3 test Algorithm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533 Client prevented from ART initiation with test 1 and 2 concordance positive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610 Clients prevented from repeat 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C9E2A-CB1F-4A1F-A3A1-66B90C4E68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2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9E2A-CB1F-4A1F-A3A1-66B90C4E68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4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confirmatory Inconclusive could be because of those who tested previously in 2 test Algorithm now being  tested with 3 test algorithm.</a:t>
            </a:r>
          </a:p>
          <a:p>
            <a:r>
              <a:rPr lang="en-US" dirty="0"/>
              <a:t>After launching 3 test algorithm there is an increase in confirmatory inconclusive. </a:t>
            </a:r>
          </a:p>
          <a:p>
            <a:r>
              <a:rPr lang="en-US" dirty="0"/>
              <a:t>Denominator is last positive data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9E2A-CB1F-4A1F-A3A1-66B90C4E68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9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9886E-D2A9-41C7-962B-08C0652036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0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9886E-D2A9-41C7-962B-08C0652036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74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9886E-D2A9-41C7-962B-08C06520368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9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9886E-D2A9-41C7-962B-08C06520368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51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0931-E276-972D-E47E-5777B5F28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7621B-F422-07F9-122C-B98862FC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3C0BA-B119-02A1-B831-59EF456B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28A37-F876-FAEF-7525-9EC1E156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82D4F-F3EA-F247-EE6A-0ADAC51B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7037-423B-11D3-4F74-07A15309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B2021-3938-0785-5DA5-9ACA95AC3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ED50-65B6-3C68-C874-A858218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9305-4D00-DE65-1765-6E29514B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6E58-250B-D8B8-7A2E-80538CEE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5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80C4AC-FEAC-F433-1692-1B6C5F05A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49DAA-36DE-181F-10C5-CAB242421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E0140-BD12-2DAE-77C4-A32B333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5970-9BE7-AD0E-274E-55232DFD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D4C91-FDC5-9A19-A25D-DA08887B3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50D4-1EBB-31B8-B708-432F0E1B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CA14C-6A8D-53BA-6246-CD6FF3FD0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30912-D105-A3BD-FEC5-AB200D9FD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3642F-4B32-54CE-42B1-A73334F1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FB1B1-24BB-1E4E-308E-7A9B9392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8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2B7B-1C6E-7CC3-637C-52E983E9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48514-EECF-029F-7F0C-7D8DAE9A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AA689-A89A-4D00-FF16-15A06AB6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941F0-F6FB-EF8A-46FA-73F62888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D1C9A-9984-80C3-DD41-4E60CA2C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3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6342-1C26-75B1-2962-5173CEC1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079A-F528-9788-32EB-18DB79999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1CD30-2A2C-FD78-5EAA-5B0F7D39F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5EBAE-EB78-3A51-E5C3-15B6C16C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0D6B9-32C5-CF6B-B4DF-9E83DD3D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041C0-9BBE-C1C8-43D6-6A39EABC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0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4F60-261C-1760-50C7-8A50AF36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994A1-4275-7667-49F5-1E235850A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C5200-B62C-F22E-420C-0A09110B3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EBD7E-B316-FCBB-D722-E589931F2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9E1214-CDDE-E4D1-57EE-CE9852F7D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E0F49-726C-567C-EF04-8A2CAE08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90AC6-6DEF-C086-68BE-869EBD77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9BF16-A8B5-07AD-1421-48540365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2817-87CC-AAC9-2E77-EC14AC1D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7D1-811A-6402-2A46-0EE62A919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5D565-72C5-1E73-8A89-99DF5930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F82F0-E7AF-438F-7D45-6083BE02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5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95A09-A5A2-0AE4-02F7-43D88B7E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B0A51-88B4-C8A0-9F15-BEA0118C0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0FEC9-EF09-EDD5-F2D9-7AED1323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09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A592-E56C-E835-E134-45801C4A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2E2C-409E-94F8-1E0E-295D16DE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D3734-1352-8D92-BD92-46927DA07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CA649-7686-294A-6D21-70392A70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69CB-F959-62A9-2289-D9763871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07E38-92EB-653F-E995-9635464F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69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E911-A1F0-863C-F2E7-AE62709D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310C4-1920-7725-746D-A96DAFD5E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4E9C6-7A1D-9FCC-0D95-8D531320B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35782-30CA-1B1D-C7E3-5B0A30CE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D4DEA-52DB-EE23-5507-D1048A011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DD09-78F7-B07A-5D87-16F11DCA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8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3B36C-E5C1-F3E3-EE99-731549B4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B88D-4BE5-7348-AF32-608D6B276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D1DDF-958F-7937-01E6-25343AF1A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561CD-73CE-4144-A4FA-2D3BA132C443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8E0C4-9BA7-44A2-180A-B9CB9DB9B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57FC-FDB7-611C-D26D-726D3A49E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C6A1A-E25A-4223-93D7-176EFB2F8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8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70.png"/><Relationship Id="rId10" Type="http://schemas.openxmlformats.org/officeDocument/2006/relationships/chart" Target="../charts/chart1.xml"/><Relationship Id="rId4" Type="http://schemas.openxmlformats.org/officeDocument/2006/relationships/customXml" Target="../ink/ink4.xml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3C93-9818-FE3C-078D-0C6833E0B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065" y="2365550"/>
            <a:ext cx="10359656" cy="1676400"/>
          </a:xfrm>
          <a:noFill/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HIV Testing Strategy: The Malawi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44945-202A-54A7-6BCD-0A183638B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07" y="4760776"/>
            <a:ext cx="10441172" cy="965109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Amasis MT Pro Medium" panose="02040604050005020304" pitchFamily="18" charset="0"/>
              </a:rPr>
              <a:t> Tobias Masina, Godfrey </a:t>
            </a:r>
            <a:r>
              <a:rPr lang="en-US" sz="3000" dirty="0" err="1">
                <a:latin typeface="Amasis MT Pro Medium" panose="02040604050005020304" pitchFamily="18" charset="0"/>
              </a:rPr>
              <a:t>Mwankenja</a:t>
            </a:r>
            <a:r>
              <a:rPr lang="en-US" sz="3000" dirty="0">
                <a:latin typeface="Amasis MT Pro Medium" panose="02040604050005020304" pitchFamily="18" charset="0"/>
              </a:rPr>
              <a:t>, David Mwalilino </a:t>
            </a:r>
          </a:p>
          <a:p>
            <a:r>
              <a:rPr lang="en-US" sz="3000" dirty="0">
                <a:latin typeface="Amasis MT Pro Medium" panose="02040604050005020304" pitchFamily="18" charset="0"/>
              </a:rPr>
              <a:t>Fred Fredrick Bangara</a:t>
            </a:r>
          </a:p>
          <a:p>
            <a:endParaRPr lang="en-US" dirty="0">
              <a:latin typeface="Amasis MT Pro Medium" panose="020406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8FE99-C98C-B9AB-41DF-29B3D813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24" y="324386"/>
            <a:ext cx="1691462" cy="14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9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0" y="399261"/>
            <a:ext cx="10720880" cy="123179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 Data Summary on the Dashboard  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527" y="5300399"/>
            <a:ext cx="1256217" cy="11583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" t="9974" r="2227" b="6373"/>
          <a:stretch/>
        </p:blipFill>
        <p:spPr>
          <a:xfrm>
            <a:off x="2774280" y="1969477"/>
            <a:ext cx="7572226" cy="4489262"/>
          </a:xfrm>
        </p:spPr>
      </p:pic>
      <p:sp>
        <p:nvSpPr>
          <p:cNvPr id="18" name="Google Shape;196;p20"/>
          <p:cNvSpPr txBox="1"/>
          <p:nvPr/>
        </p:nvSpPr>
        <p:spPr>
          <a:xfrm>
            <a:off x="196680" y="2672862"/>
            <a:ext cx="2024005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n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  <a:sym typeface="Arial"/>
              </a:rPr>
              <a:t>99.96% correct adherence to 3-test algorithm</a:t>
            </a:r>
            <a:endParaRPr sz="2400" b="1" kern="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005386-1F29-5F29-7E9C-A973E6C0DCF1}"/>
                  </a:ext>
                </a:extLst>
              </p14:cNvPr>
              <p14:cNvContentPartPr/>
              <p14:nvPr/>
            </p14:nvContentPartPr>
            <p14:xfrm>
              <a:off x="1882851" y="7182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005386-1F29-5F29-7E9C-A973E6C0DC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6731" y="7120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DDB7D5B-3716-7958-78F5-F23EDBD23902}"/>
                  </a:ext>
                </a:extLst>
              </p14:cNvPr>
              <p14:cNvContentPartPr/>
              <p14:nvPr/>
            </p14:nvContentPartPr>
            <p14:xfrm>
              <a:off x="2111811" y="93600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DDB7D5B-3716-7958-78F5-F23EDBD239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5691" y="92988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6995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43" y="-30145"/>
            <a:ext cx="11306069" cy="1188985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HIV status verification prior to 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822" y="5472836"/>
            <a:ext cx="1066892" cy="11583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F9EFBF4-B85A-2715-0167-04EAF972B630}"/>
                  </a:ext>
                </a:extLst>
              </p14:cNvPr>
              <p14:cNvContentPartPr/>
              <p14:nvPr/>
            </p14:nvContentPartPr>
            <p14:xfrm>
              <a:off x="6738171" y="502884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F9EFBF4-B85A-2715-0167-04EAF972B6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9531" y="4975200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CD2D5-A0C4-0082-B489-7015B264F7CB}"/>
              </a:ext>
            </a:extLst>
          </p:cNvPr>
          <p:cNvGrpSpPr/>
          <p:nvPr/>
        </p:nvGrpSpPr>
        <p:grpSpPr>
          <a:xfrm>
            <a:off x="2902011" y="4419360"/>
            <a:ext cx="1865880" cy="131040"/>
            <a:chOff x="2902011" y="4419360"/>
            <a:chExt cx="1865880" cy="131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57D28DB-2F85-9772-4BF6-3BD2DE41E097}"/>
                    </a:ext>
                  </a:extLst>
                </p14:cNvPr>
                <p14:cNvContentPartPr/>
                <p14:nvPr/>
              </p14:nvContentPartPr>
              <p14:xfrm>
                <a:off x="4767531" y="455004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57D28DB-2F85-9772-4BF6-3BD2DE41E09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58891" y="449640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A088EDD-DB29-203F-1E1E-532DCE46A306}"/>
                    </a:ext>
                  </a:extLst>
                </p14:cNvPr>
                <p14:cNvContentPartPr/>
                <p14:nvPr/>
              </p14:nvContentPartPr>
              <p14:xfrm>
                <a:off x="2902011" y="4419360"/>
                <a:ext cx="468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A088EDD-DB29-203F-1E1E-532DCE46A3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93371" y="4365720"/>
                  <a:ext cx="22320" cy="108000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08DB053-4123-CE69-E21D-87D34A806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593008"/>
              </p:ext>
            </p:extLst>
          </p:nvPr>
        </p:nvGraphicFramePr>
        <p:xfrm>
          <a:off x="163286" y="1385164"/>
          <a:ext cx="11484427" cy="519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490CA5-E49B-AB30-9169-BA3CA99D0062}"/>
              </a:ext>
            </a:extLst>
          </p:cNvPr>
          <p:cNvCxnSpPr>
            <a:cxnSpLocks/>
          </p:cNvCxnSpPr>
          <p:nvPr/>
        </p:nvCxnSpPr>
        <p:spPr>
          <a:xfrm flipH="1">
            <a:off x="8330084" y="2582426"/>
            <a:ext cx="1155560" cy="7134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0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4C77E0-AD32-4D51-A420-0A861D5A8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AAD32-1E53-765C-CB6D-0EBCB7F5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6" y="324293"/>
            <a:ext cx="10621107" cy="1608194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Testing commodities supply chain Supply chain 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E9C7E-AF9C-674F-9772-0441D865F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337641"/>
            <a:ext cx="7071301" cy="3680387"/>
          </a:xfrm>
        </p:spPr>
        <p:txBody>
          <a:bodyPr>
            <a:normAutofit/>
          </a:bodyPr>
          <a:lstStyle/>
          <a:p>
            <a:r>
              <a:rPr lang="en-US" sz="2000">
                <a:latin typeface="Amasis MT Pro Medium" panose="02040604050005020304" pitchFamily="18" charset="0"/>
              </a:rPr>
              <a:t>Commodity distribution is done very 2 months</a:t>
            </a:r>
          </a:p>
          <a:p>
            <a:r>
              <a:rPr lang="en-US" sz="2000">
                <a:latin typeface="Amasis MT Pro Medium" panose="02040604050005020304" pitchFamily="18" charset="0"/>
              </a:rPr>
              <a:t>Maximum stock status of 4 months</a:t>
            </a:r>
          </a:p>
          <a:p>
            <a:r>
              <a:rPr lang="en-US" sz="2000">
                <a:latin typeface="Amasis MT Pro Medium" panose="02040604050005020304" pitchFamily="18" charset="0"/>
              </a:rPr>
              <a:t>Facilities are expected to keep commodities to cover 2 months period</a:t>
            </a:r>
          </a:p>
          <a:p>
            <a:r>
              <a:rPr lang="en-US" sz="2000">
                <a:latin typeface="Amasis MT Pro Medium" panose="02040604050005020304" pitchFamily="18" charset="0"/>
              </a:rPr>
              <a:t> Availability of toll-free numbers to assist facilities with less than 2 months supply of commodities</a:t>
            </a:r>
          </a:p>
          <a:p>
            <a:r>
              <a:rPr lang="en-US" sz="2000">
                <a:latin typeface="Amasis MT Pro Medium" panose="02040604050005020304" pitchFamily="18" charset="0"/>
              </a:rPr>
              <a:t>Relocation of commodities to site with less stock </a:t>
            </a:r>
          </a:p>
          <a:p>
            <a:endParaRPr lang="en-GB" sz="2000">
              <a:latin typeface="Amasis MT Pro Medium" panose="02040604050005020304" pitchFamily="18" charset="0"/>
            </a:endParaRPr>
          </a:p>
        </p:txBody>
      </p:sp>
      <p:pic>
        <p:nvPicPr>
          <p:cNvPr id="6" name="Graphic 5" descr="GMO with solid fill">
            <a:extLst>
              <a:ext uri="{FF2B5EF4-FFF2-40B4-BE49-F238E27FC236}">
                <a16:creationId xmlns:a16="http://schemas.microsoft.com/office/drawing/2014/main" id="{87E1B7E8-C0EB-98BB-B39A-5EEDDABB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3046" y="1737543"/>
            <a:ext cx="1923130" cy="1923130"/>
          </a:xfrm>
          <a:prstGeom prst="rect">
            <a:avLst/>
          </a:prstGeom>
        </p:spPr>
      </p:pic>
      <p:pic>
        <p:nvPicPr>
          <p:cNvPr id="4" name="Picture 3" descr="A lion and cheetah with a shield&#10;&#10;Description automatically generated">
            <a:extLst>
              <a:ext uri="{FF2B5EF4-FFF2-40B4-BE49-F238E27FC236}">
                <a16:creationId xmlns:a16="http://schemas.microsoft.com/office/drawing/2014/main" id="{E78F4620-1131-34BC-1089-B5FF2EB88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69" y="4610577"/>
            <a:ext cx="2043325" cy="192313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00702D-FF4F-4820-9979-F623BBCC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572"/>
            <a:ext cx="10781986" cy="146971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Measures to ensure adherence to testing strategy </a:t>
            </a:r>
            <a:endParaRPr lang="en-GB" sz="54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298" y="5699660"/>
            <a:ext cx="1066892" cy="1158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124E0-4608-35B5-82A2-347A8D6F4C93}"/>
              </a:ext>
            </a:extLst>
          </p:cNvPr>
          <p:cNvSpPr txBox="1"/>
          <p:nvPr/>
        </p:nvSpPr>
        <p:spPr>
          <a:xfrm>
            <a:off x="894303" y="2582426"/>
            <a:ext cx="10088545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latin typeface="Amasis MT Pro Medium" panose="02040604050005020304" pitchFamily="18" charset="0"/>
              </a:rPr>
              <a:t>Supportive Supervision and mentorship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latin typeface="Amasis MT Pro Medium" panose="02040604050005020304" pitchFamily="18" charset="0"/>
              </a:rPr>
              <a:t>RT-CQI special audits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latin typeface="Amasis MT Pro Medium" panose="02040604050005020304" pitchFamily="18" charset="0"/>
              </a:rPr>
              <a:t>Data Quality Audit  (DQA) from </a:t>
            </a:r>
            <a:r>
              <a:rPr lang="en-US" sz="2800" dirty="0" err="1">
                <a:latin typeface="Amasis MT Pro Medium" panose="02040604050005020304" pitchFamily="18" charset="0"/>
              </a:rPr>
              <a:t>Scanform</a:t>
            </a:r>
            <a:r>
              <a:rPr lang="en-US" sz="2800" dirty="0">
                <a:latin typeface="Amasis MT Pro Medium" panose="02040604050005020304" pitchFamily="18" charset="0"/>
              </a:rPr>
              <a:t> dashboard alert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endParaRPr lang="en-US" sz="2800" dirty="0">
              <a:latin typeface="Amasis MT Pro Medium" panose="02040604050005020304" pitchFamily="18" charset="0"/>
            </a:endParaRPr>
          </a:p>
        </p:txBody>
      </p:sp>
      <p:pic>
        <p:nvPicPr>
          <p:cNvPr id="12" name="Graphic 11" descr="Clipboard Badge with solid fill">
            <a:extLst>
              <a:ext uri="{FF2B5EF4-FFF2-40B4-BE49-F238E27FC236}">
                <a16:creationId xmlns:a16="http://schemas.microsoft.com/office/drawing/2014/main" id="{634B3451-2A12-9F2B-A279-5093D0A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0864" y="3887847"/>
            <a:ext cx="914400" cy="914400"/>
          </a:xfrm>
          <a:prstGeom prst="rect">
            <a:avLst/>
          </a:prstGeom>
        </p:spPr>
      </p:pic>
      <p:pic>
        <p:nvPicPr>
          <p:cNvPr id="16" name="Graphic 15" descr="Rating Star with solid fill">
            <a:extLst>
              <a:ext uri="{FF2B5EF4-FFF2-40B4-BE49-F238E27FC236}">
                <a16:creationId xmlns:a16="http://schemas.microsoft.com/office/drawing/2014/main" id="{138CCE50-6AF0-5C49-0F0B-16290B22E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4609" y="3122257"/>
            <a:ext cx="1235949" cy="1027711"/>
          </a:xfrm>
          <a:prstGeom prst="rect">
            <a:avLst/>
          </a:prstGeom>
        </p:spPr>
      </p:pic>
      <p:pic>
        <p:nvPicPr>
          <p:cNvPr id="18" name="Graphic 17" descr="Clipboard Checked outline">
            <a:extLst>
              <a:ext uri="{FF2B5EF4-FFF2-40B4-BE49-F238E27FC236}">
                <a16:creationId xmlns:a16="http://schemas.microsoft.com/office/drawing/2014/main" id="{DA826A21-B571-43A0-9C67-3659CC495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6747" y="2424312"/>
            <a:ext cx="1235948" cy="914400"/>
          </a:xfrm>
          <a:prstGeom prst="rect">
            <a:avLst/>
          </a:prstGeom>
        </p:spPr>
      </p:pic>
      <p:pic>
        <p:nvPicPr>
          <p:cNvPr id="19" name="Graphic 18" descr="Alterations &amp; Tailoring outline">
            <a:extLst>
              <a:ext uri="{FF2B5EF4-FFF2-40B4-BE49-F238E27FC236}">
                <a16:creationId xmlns:a16="http://schemas.microsoft.com/office/drawing/2014/main" id="{936E9996-DCBC-2F91-2531-0C7B1DACF7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6543" y="991491"/>
            <a:ext cx="2120201" cy="13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6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C437-A54D-5E00-7AA9-613B09FCB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608" y="2142811"/>
            <a:ext cx="10508687" cy="1286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dirty="0">
                <a:latin typeface="Amasis MT Pro Black" panose="02040A04050005020304" pitchFamily="18" charset="0"/>
              </a:rPr>
              <a:t>  </a:t>
            </a:r>
            <a:r>
              <a:rPr lang="en-US" sz="8800" b="1" dirty="0">
                <a:latin typeface="Amasis MT Pro Black" panose="02040A04050005020304" pitchFamily="18" charset="0"/>
              </a:rPr>
              <a:t>Lessons Learnt </a:t>
            </a:r>
            <a:endParaRPr lang="en-GB" sz="88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3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C34F-600A-461A-E0EB-DBCEB910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1" y="365125"/>
            <a:ext cx="10871479" cy="1463675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Increase in confirmatory inconclusive 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ED85E87-68FF-BFAB-F3FF-43E28DCF7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88723"/>
              </p:ext>
            </p:extLst>
          </p:nvPr>
        </p:nvGraphicFramePr>
        <p:xfrm>
          <a:off x="1009021" y="1957893"/>
          <a:ext cx="10515599" cy="453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40074CE5-8237-51BF-2520-BCDB769E53A9}"/>
              </a:ext>
            </a:extLst>
          </p:cNvPr>
          <p:cNvSpPr/>
          <p:nvPr/>
        </p:nvSpPr>
        <p:spPr>
          <a:xfrm>
            <a:off x="4304389" y="2715567"/>
            <a:ext cx="2253717" cy="1153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masis MT Pro Black" panose="02040A04050005020304" pitchFamily="18" charset="0"/>
              </a:rPr>
              <a:t>Launch of HIV 3 Test Algorithm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BA20C7-0B5F-1DB0-DCE4-427419E57531}"/>
              </a:ext>
            </a:extLst>
          </p:cNvPr>
          <p:cNvCxnSpPr>
            <a:cxnSpLocks/>
          </p:cNvCxnSpPr>
          <p:nvPr/>
        </p:nvCxnSpPr>
        <p:spPr>
          <a:xfrm>
            <a:off x="6558106" y="3877702"/>
            <a:ext cx="968109" cy="1520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1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BA734A-39FD-8376-8EE2-FAAA960F4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391836"/>
              </p:ext>
            </p:extLst>
          </p:nvPr>
        </p:nvGraphicFramePr>
        <p:xfrm>
          <a:off x="321547" y="2031988"/>
          <a:ext cx="11565653" cy="465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2BF5922-9ABA-595C-AB9E-1CBD6E93C8C9}"/>
              </a:ext>
            </a:extLst>
          </p:cNvPr>
          <p:cNvSpPr txBox="1">
            <a:spLocks/>
          </p:cNvSpPr>
          <p:nvPr/>
        </p:nvSpPr>
        <p:spPr>
          <a:xfrm>
            <a:off x="190919" y="864158"/>
            <a:ext cx="11805138" cy="11678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Reduced non-disaggregated data on HIV positive clients </a:t>
            </a:r>
          </a:p>
          <a:p>
            <a:pPr algn="ctr"/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7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8564A-8A30-6B80-EFB0-F9C2A1D2FB4E}"/>
              </a:ext>
            </a:extLst>
          </p:cNvPr>
          <p:cNvSpPr/>
          <p:nvPr/>
        </p:nvSpPr>
        <p:spPr>
          <a:xfrm>
            <a:off x="582804" y="482321"/>
            <a:ext cx="10884573" cy="15200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3-Test Algorithm potentially saving misdiagnosis</a:t>
            </a:r>
          </a:p>
          <a:p>
            <a:pPr algn="ctr"/>
            <a:r>
              <a:rPr lang="en-GB" sz="14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Nov 2022 to April  2024</a:t>
            </a:r>
            <a:endParaRPr lang="en-GB" sz="14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Picture 5" descr="A lion and cheetah with a shield&#10;&#10;Description automatically generated">
            <a:extLst>
              <a:ext uri="{FF2B5EF4-FFF2-40B4-BE49-F238E27FC236}">
                <a16:creationId xmlns:a16="http://schemas.microsoft.com/office/drawing/2014/main" id="{AAEFC19A-C358-F7B3-F10F-B7CFEAA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00" y="5574059"/>
            <a:ext cx="1416818" cy="1133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6873BC-231C-4FD8-1643-40B18F070A35}"/>
              </a:ext>
            </a:extLst>
          </p:cNvPr>
          <p:cNvSpPr txBox="1"/>
          <p:nvPr/>
        </p:nvSpPr>
        <p:spPr>
          <a:xfrm>
            <a:off x="4707249" y="2502040"/>
            <a:ext cx="67601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Amasis MT Pro Black" panose="02040A04050005020304" pitchFamily="18" charset="0"/>
              </a:rPr>
              <a:t>529 (0.7%) with  </a:t>
            </a:r>
            <a:r>
              <a:rPr lang="en" sz="1800" b="1" kern="0" dirty="0">
                <a:solidFill>
                  <a:srgbClr val="0070C0"/>
                </a:solidFill>
                <a:latin typeface="Amasis MT Pro Black" panose="02040A04050005020304" pitchFamily="18" charset="0"/>
                <a:ea typeface="Courier New"/>
                <a:cs typeface="Courier New"/>
                <a:sym typeface="Courier New"/>
              </a:rPr>
              <a:t>(T1+,T2+,T3-) out of </a:t>
            </a:r>
            <a:r>
              <a:rPr lang="en-US" b="1" dirty="0">
                <a:solidFill>
                  <a:srgbClr val="0070C0"/>
                </a:solidFill>
                <a:latin typeface="Amasis MT Pro Black" panose="02040A04050005020304" pitchFamily="18" charset="0"/>
              </a:rPr>
              <a:t>73,301  with </a:t>
            </a:r>
            <a:r>
              <a:rPr lang="en" sz="1800" b="1" kern="0" dirty="0">
                <a:solidFill>
                  <a:srgbClr val="0070C0"/>
                </a:solidFill>
                <a:latin typeface="Amasis MT Pro Black" panose="02040A04050005020304" pitchFamily="18" charset="0"/>
                <a:ea typeface="Courier New"/>
                <a:cs typeface="Courier New"/>
                <a:sym typeface="Courier New"/>
              </a:rPr>
              <a:t>(T1+,T2+)</a:t>
            </a:r>
            <a:r>
              <a:rPr lang="en-US" sz="1800" b="1" kern="0" dirty="0">
                <a:solidFill>
                  <a:srgbClr val="0070C0"/>
                </a:solidFill>
                <a:latin typeface="Amasis MT Pro Black" panose="02040A04050005020304" pitchFamily="18" charset="0"/>
                <a:ea typeface="Courier New"/>
                <a:cs typeface="Courier New"/>
                <a:sym typeface="Courier New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Amasis MT Pro Black" panose="02040A04050005020304" pitchFamily="18" charset="0"/>
              </a:rPr>
              <a:t> marked as “inconclusive”</a:t>
            </a:r>
          </a:p>
          <a:p>
            <a:endParaRPr lang="en-US" b="1" dirty="0">
              <a:solidFill>
                <a:srgbClr val="0070C0"/>
              </a:solidFill>
              <a:latin typeface="Amasis MT Pro Black" panose="02040A04050005020304" pitchFamily="18" charset="0"/>
            </a:endParaRPr>
          </a:p>
          <a:p>
            <a:r>
              <a:rPr lang="en-US" u="sng" dirty="0">
                <a:latin typeface="Amasis MT Pro Black" panose="02040A04050005020304" pitchFamily="18" charset="0"/>
              </a:rPr>
              <a:t>3-Test Algorithm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masis MT Pro Black" panose="02040A040500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asis MT Pro Black" panose="02040A04050005020304" pitchFamily="18" charset="0"/>
              </a:rPr>
              <a:t>Repeat whole 3-test algorithm after 2 weeks If repeat is still inconclusive: DBS for reference lab</a:t>
            </a:r>
          </a:p>
          <a:p>
            <a:pPr lvl="1"/>
            <a:endParaRPr lang="en-US" dirty="0">
              <a:latin typeface="Amasis MT Pro Black" panose="02040A04050005020304" pitchFamily="18" charset="0"/>
            </a:endParaRPr>
          </a:p>
          <a:p>
            <a:r>
              <a:rPr lang="en-US" u="sng" dirty="0">
                <a:latin typeface="Amasis MT Pro Black" panose="02040A04050005020304" pitchFamily="18" charset="0"/>
              </a:rPr>
              <a:t>2-Test Algorithm </a:t>
            </a:r>
          </a:p>
          <a:p>
            <a:pPr lvl="1"/>
            <a:endParaRPr lang="en-US" dirty="0">
              <a:latin typeface="Amasis MT Pro Black" panose="02040A040500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asis MT Pro Black" panose="02040A04050005020304" pitchFamily="18" charset="0"/>
              </a:rPr>
              <a:t>likely been given a false positive result and started on ART on the same day.</a:t>
            </a:r>
          </a:p>
          <a:p>
            <a:endParaRPr lang="en-US" dirty="0">
              <a:latin typeface="Amasis MT Pro Black" panose="02040A04050005020304" pitchFamily="18" charset="0"/>
            </a:endParaRPr>
          </a:p>
          <a:p>
            <a:endParaRPr lang="en-GB" dirty="0">
              <a:latin typeface="Amasis MT Pro Black" panose="02040A040500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2F2EB-4A1D-D142-F7C7-B997E5414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9"/>
          <a:stretch/>
        </p:blipFill>
        <p:spPr>
          <a:xfrm>
            <a:off x="517704" y="2359712"/>
            <a:ext cx="4189545" cy="37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8564A-8A30-6B80-EFB0-F9C2A1D2FB4E}"/>
              </a:ext>
            </a:extLst>
          </p:cNvPr>
          <p:cNvSpPr/>
          <p:nvPr/>
        </p:nvSpPr>
        <p:spPr>
          <a:xfrm>
            <a:off x="422032" y="361741"/>
            <a:ext cx="11346106" cy="16881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 b="1" kern="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cs typeface="Arial"/>
              <a:sym typeface="Arial"/>
            </a:endParaRPr>
          </a:p>
          <a:p>
            <a:pPr algn="ctr"/>
            <a:r>
              <a:rPr lang="en-GB" sz="44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3-Test Algorithm potential saving </a:t>
            </a:r>
            <a:r>
              <a:rPr lang="en" sz="44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from misdiagnosis: age &amp; sex distribution</a:t>
            </a:r>
          </a:p>
          <a:p>
            <a:pPr algn="ctr"/>
            <a:r>
              <a:rPr lang="en-GB" sz="20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Nov 2022 to April  2024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Picture 5" descr="A lion and cheetah with a shield&#10;&#10;Description automatically generated">
            <a:extLst>
              <a:ext uri="{FF2B5EF4-FFF2-40B4-BE49-F238E27FC236}">
                <a16:creationId xmlns:a16="http://schemas.microsoft.com/office/drawing/2014/main" id="{AAEFC19A-C358-F7B3-F10F-B7CFEAA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059" y="5494695"/>
            <a:ext cx="1011535" cy="95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DD54F-C929-EE86-0995-51D596391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512"/>
          <a:stretch/>
        </p:blipFill>
        <p:spPr>
          <a:xfrm>
            <a:off x="1929284" y="2461846"/>
            <a:ext cx="7968343" cy="388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8564A-8A30-6B80-EFB0-F9C2A1D2FB4E}"/>
              </a:ext>
            </a:extLst>
          </p:cNvPr>
          <p:cNvSpPr/>
          <p:nvPr/>
        </p:nvSpPr>
        <p:spPr>
          <a:xfrm>
            <a:off x="180870" y="180870"/>
            <a:ext cx="11803464" cy="192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3-Test Algorithm saving </a:t>
            </a:r>
            <a:r>
              <a:rPr lang="en" sz="48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from re-testing</a:t>
            </a:r>
          </a:p>
          <a:p>
            <a:pPr algn="ctr"/>
            <a:r>
              <a:rPr lang="en-GB" sz="20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Nov 2022 to April  2024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Picture 5" descr="A lion and cheetah with a shield&#10;&#10;Description automatically generated">
            <a:extLst>
              <a:ext uri="{FF2B5EF4-FFF2-40B4-BE49-F238E27FC236}">
                <a16:creationId xmlns:a16="http://schemas.microsoft.com/office/drawing/2014/main" id="{AAEFC19A-C358-F7B3-F10F-B7CFEAA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47" y="5735855"/>
            <a:ext cx="1244544" cy="1067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6873BC-231C-4FD8-1643-40B18F070A35}"/>
              </a:ext>
            </a:extLst>
          </p:cNvPr>
          <p:cNvSpPr txBox="1"/>
          <p:nvPr/>
        </p:nvSpPr>
        <p:spPr>
          <a:xfrm>
            <a:off x="5089059" y="2339487"/>
            <a:ext cx="62848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masis MT Pro Black" panose="02040A04050005020304" pitchFamily="18" charset="0"/>
              </a:rPr>
              <a:t>609 (13%) with  </a:t>
            </a:r>
            <a:r>
              <a:rPr lang="en" sz="1800" kern="0" dirty="0">
                <a:solidFill>
                  <a:srgbClr val="0070C0"/>
                </a:solidFill>
                <a:latin typeface="Amasis MT Pro Black" panose="02040A04050005020304" pitchFamily="18" charset="0"/>
                <a:ea typeface="Courier New"/>
                <a:cs typeface="Courier New"/>
                <a:sym typeface="Courier New"/>
              </a:rPr>
              <a:t>(T1+,T2-,T1-) out of </a:t>
            </a:r>
            <a:r>
              <a:rPr lang="en-US" dirty="0">
                <a:solidFill>
                  <a:srgbClr val="0070C0"/>
                </a:solidFill>
                <a:latin typeface="Amasis MT Pro Black" panose="02040A04050005020304" pitchFamily="18" charset="0"/>
                <a:sym typeface="Courier New"/>
              </a:rPr>
              <a:t>4,588</a:t>
            </a:r>
            <a:r>
              <a:rPr lang="en-US" dirty="0">
                <a:solidFill>
                  <a:srgbClr val="0070C0"/>
                </a:solidFill>
                <a:latin typeface="Amasis MT Pro Black" panose="02040A04050005020304" pitchFamily="18" charset="0"/>
              </a:rPr>
              <a:t>  </a:t>
            </a:r>
            <a:r>
              <a:rPr lang="en-US" dirty="0">
                <a:latin typeface="Amasis MT Pro Black" panose="02040A04050005020304" pitchFamily="18" charset="0"/>
              </a:rPr>
              <a:t>that would have been referred for re-testing were classified as HIV negative with the 3-test algorithm</a:t>
            </a:r>
            <a:endParaRPr lang="en-US" dirty="0">
              <a:solidFill>
                <a:srgbClr val="0070C0"/>
              </a:solidFill>
              <a:latin typeface="Amasis MT Pro Black" panose="02040A04050005020304" pitchFamily="18" charset="0"/>
            </a:endParaRPr>
          </a:p>
          <a:p>
            <a:endParaRPr lang="en-US" u="sng" dirty="0">
              <a:latin typeface="Amasis MT Pro Black" panose="02040A04050005020304" pitchFamily="18" charset="0"/>
            </a:endParaRPr>
          </a:p>
          <a:p>
            <a:r>
              <a:rPr lang="en-US" u="sng" dirty="0">
                <a:latin typeface="Amasis MT Pro Black" panose="02040A04050005020304" pitchFamily="18" charset="0"/>
              </a:rPr>
              <a:t>3-Test Algorithm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masis MT Pro Black" panose="02040A040500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asis MT Pro Black" panose="02040A04050005020304" pitchFamily="18" charset="0"/>
              </a:rPr>
              <a:t>Final result: “Negative”</a:t>
            </a:r>
          </a:p>
          <a:p>
            <a:pPr lvl="1"/>
            <a:endParaRPr lang="en-US" dirty="0">
              <a:latin typeface="Amasis MT Pro Black" panose="02040A04050005020304" pitchFamily="18" charset="0"/>
            </a:endParaRPr>
          </a:p>
          <a:p>
            <a:r>
              <a:rPr lang="en-US" u="sng" dirty="0">
                <a:latin typeface="Amasis MT Pro Black" panose="02040A04050005020304" pitchFamily="18" charset="0"/>
              </a:rPr>
              <a:t>2-Test Algorithm </a:t>
            </a:r>
          </a:p>
          <a:p>
            <a:pPr lvl="1"/>
            <a:endParaRPr lang="en-US" dirty="0">
              <a:latin typeface="Amasis MT Pro Black" panose="02040A040500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masis MT Pro Black" panose="02040A04050005020304" pitchFamily="18" charset="0"/>
              </a:rPr>
              <a:t>Final result : “Inconclusive” and  Re-test after two weeks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467B5-3373-AD99-518E-666450832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7"/>
          <a:stretch/>
        </p:blipFill>
        <p:spPr>
          <a:xfrm>
            <a:off x="556009" y="2438472"/>
            <a:ext cx="4533050" cy="34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5" y="793819"/>
            <a:ext cx="10519787" cy="929982"/>
          </a:xfrm>
          <a:noFill/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Outline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943" y="5284860"/>
            <a:ext cx="1066892" cy="1158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87A7B-6157-7C52-7502-8EDCD6FFCB52}"/>
              </a:ext>
            </a:extLst>
          </p:cNvPr>
          <p:cNvSpPr txBox="1"/>
          <p:nvPr/>
        </p:nvSpPr>
        <p:spPr>
          <a:xfrm>
            <a:off x="1676819" y="1805132"/>
            <a:ext cx="9676570" cy="3894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Introduction &amp; Background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Malawi Algorithm selection criteria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HIV status verification prior to ART initiation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Commodity supply chain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Measures to ensure adherence to testing strategy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masis MT Pro Medium" panose="02040604050005020304" pitchFamily="18" charset="0"/>
              </a:rPr>
              <a:t>Lessons learnt </a:t>
            </a:r>
            <a:endParaRPr lang="en-US" sz="2800" dirty="0">
              <a:solidFill>
                <a:prstClr val="black"/>
              </a:solidFill>
              <a:latin typeface="Amasis MT Pro Medium" panose="020406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5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8564A-8A30-6B80-EFB0-F9C2A1D2FB4E}"/>
              </a:ext>
            </a:extLst>
          </p:cNvPr>
          <p:cNvSpPr/>
          <p:nvPr/>
        </p:nvSpPr>
        <p:spPr>
          <a:xfrm>
            <a:off x="100484" y="271304"/>
            <a:ext cx="11973281" cy="16780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kern="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cs typeface="Arial"/>
              <a:sym typeface="Arial"/>
            </a:endParaRPr>
          </a:p>
          <a:p>
            <a:pPr algn="ctr"/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3-test Algorithm saving from re-testing: age &amp; sex distribution</a:t>
            </a:r>
            <a:endParaRPr lang="en" sz="4000" b="1" kern="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cs typeface="Arial"/>
              <a:sym typeface="Arial"/>
            </a:endParaRPr>
          </a:p>
          <a:p>
            <a:pPr algn="ctr"/>
            <a:r>
              <a:rPr lang="en-GB" sz="2000" b="1" kern="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cs typeface="Arial"/>
                <a:sym typeface="Arial"/>
              </a:rPr>
              <a:t>Nov 2022 to April  2024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  <a:p>
            <a:pPr algn="ctr"/>
            <a:endParaRPr lang="en-GB" sz="28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Picture 5" descr="A lion and cheetah with a shield&#10;&#10;Description automatically generated">
            <a:extLst>
              <a:ext uri="{FF2B5EF4-FFF2-40B4-BE49-F238E27FC236}">
                <a16:creationId xmlns:a16="http://schemas.microsoft.com/office/drawing/2014/main" id="{AAEFC19A-C358-F7B3-F10F-B7CFEAA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75" y="5586884"/>
            <a:ext cx="1251689" cy="1016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9A1174-D434-886F-2B92-2790E9C12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445" y="2403940"/>
            <a:ext cx="8372424" cy="43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0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68" y="1868993"/>
            <a:ext cx="9706708" cy="252381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masis MT Pro Black" panose="02040A04050005020304" pitchFamily="18" charset="0"/>
              </a:rPr>
              <a:t>	</a:t>
            </a:r>
            <a:r>
              <a:rPr lang="en-US" sz="8800" b="1" dirty="0">
                <a:latin typeface="Amasis MT Pro Black" panose="02040A04050005020304" pitchFamily="18" charset="0"/>
              </a:rPr>
              <a:t>Thank You </a:t>
            </a:r>
            <a:endParaRPr lang="en-GB" sz="8800" b="1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062" y="5134708"/>
            <a:ext cx="1518357" cy="13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55" y="628414"/>
            <a:ext cx="10775706" cy="752208"/>
          </a:xfrm>
          <a:noFill/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Introduction &amp; Background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344" y="5446932"/>
            <a:ext cx="1299235" cy="1158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87A7B-6157-7C52-7502-8EDCD6FFCB52}"/>
              </a:ext>
            </a:extLst>
          </p:cNvPr>
          <p:cNvSpPr txBox="1"/>
          <p:nvPr/>
        </p:nvSpPr>
        <p:spPr>
          <a:xfrm>
            <a:off x="833838" y="1699031"/>
            <a:ext cx="10229923" cy="4008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571500">
              <a:lnSpc>
                <a:spcPct val="150000"/>
              </a:lnSpc>
              <a:tabLst>
                <a:tab pos="742950" algn="l"/>
              </a:tabLst>
            </a:pPr>
            <a:r>
              <a:rPr lang="en-US" sz="24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a.  </a:t>
            </a:r>
            <a:r>
              <a:rPr lang="en-US" sz="2400" b="1" dirty="0">
                <a:solidFill>
                  <a:srgbClr val="000000"/>
                </a:solidFill>
                <a:latin typeface="Amasis MT Pro Medium" panose="02040604050005020304" pitchFamily="18" charset="0"/>
              </a:rPr>
              <a:t>Malawi has committed to achieving the UNAIDS 95:95:95 targets</a:t>
            </a:r>
          </a:p>
          <a:p>
            <a:pPr marL="1200150" lvl="2" indent="-5715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Currently at 95:98:95 </a:t>
            </a:r>
          </a:p>
          <a:p>
            <a:pPr marL="742950" indent="-571500">
              <a:lnSpc>
                <a:spcPct val="150000"/>
              </a:lnSpc>
              <a:tabLst>
                <a:tab pos="742950" algn="l"/>
              </a:tabLst>
            </a:pPr>
            <a:r>
              <a:rPr lang="en-US" sz="24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b.  </a:t>
            </a:r>
            <a:r>
              <a:rPr lang="en-US" sz="2400" b="1" dirty="0">
                <a:solidFill>
                  <a:srgbClr val="000000"/>
                </a:solidFill>
                <a:latin typeface="Amasis MT Pro Medium" panose="02040604050005020304" pitchFamily="18" charset="0"/>
              </a:rPr>
              <a:t>3 test algorithm Pilot was done in 2021 from March to July</a:t>
            </a:r>
          </a:p>
          <a:p>
            <a:pPr marL="1200150" lvl="2" indent="-5715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9 facilities spread across all regions were targeted </a:t>
            </a:r>
          </a:p>
          <a:p>
            <a:pPr marL="742950" lvl="0" indent="-571500">
              <a:lnSpc>
                <a:spcPct val="150000"/>
              </a:lnSpc>
              <a:tabLst>
                <a:tab pos="742950" algn="l"/>
              </a:tabLst>
            </a:pPr>
            <a:r>
              <a:rPr lang="en-US" sz="24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c.  </a:t>
            </a:r>
            <a:r>
              <a:rPr lang="en-US" sz="2400" b="1" dirty="0">
                <a:solidFill>
                  <a:srgbClr val="000000"/>
                </a:solidFill>
                <a:latin typeface="Amasis MT Pro Medium" panose="02040604050005020304" pitchFamily="18" charset="0"/>
              </a:rPr>
              <a:t>3 test algorithm was adopted in 2022 based on WHO guidance</a:t>
            </a:r>
          </a:p>
          <a:p>
            <a:pPr marL="1200150" lvl="2" indent="-5715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Phased Implementation underway -  currently in 602 out of 800 (75%) facilities </a:t>
            </a:r>
          </a:p>
          <a:p>
            <a:pPr marL="1200150" lvl="2" indent="-5715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000" dirty="0">
                <a:solidFill>
                  <a:srgbClr val="000000"/>
                </a:solidFill>
                <a:latin typeface="Amasis MT Pro Medium" panose="02040604050005020304" pitchFamily="18" charset="0"/>
              </a:rPr>
              <a:t>Remaining  facilities to be activated by September  2024</a:t>
            </a:r>
            <a:r>
              <a:rPr lang="en-US" b="1" dirty="0">
                <a:solidFill>
                  <a:srgbClr val="000000"/>
                </a:solidFill>
                <a:latin typeface="Amasis MT Pro Medium" panose="020406040500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Amasis MT Pro Medium" panose="020406040500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C143BE-060E-F266-2A2F-EA99774BE001}"/>
                  </a:ext>
                </a:extLst>
              </p14:cNvPr>
              <p14:cNvContentPartPr/>
              <p14:nvPr/>
            </p14:nvContentPartPr>
            <p14:xfrm>
              <a:off x="7633131" y="3518280"/>
              <a:ext cx="20160" cy="20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C143BE-060E-F266-2A2F-EA99774BE0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7011" y="3512160"/>
                <a:ext cx="3240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524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06" y="239950"/>
            <a:ext cx="11119630" cy="1400176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Why a 3-test diagnostic algorithm?</a:t>
            </a:r>
            <a:endParaRPr lang="en-GB" sz="60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298" y="5699660"/>
            <a:ext cx="1066892" cy="115834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D9C60F-57F8-4847-B465-529505F3CBB7}"/>
              </a:ext>
            </a:extLst>
          </p:cNvPr>
          <p:cNvSpPr txBox="1">
            <a:spLocks/>
          </p:cNvSpPr>
          <p:nvPr/>
        </p:nvSpPr>
        <p:spPr>
          <a:xfrm>
            <a:off x="442129" y="2190541"/>
            <a:ext cx="4019339" cy="3949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Declining positivity among people tested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91% of </a:t>
            </a:r>
            <a:r>
              <a:rPr lang="en-US" sz="2400" u="sng" dirty="0"/>
              <a:t>all PLHIV </a:t>
            </a:r>
            <a:r>
              <a:rPr lang="en-US" sz="2400" dirty="0"/>
              <a:t>have been diagnosed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86% of </a:t>
            </a:r>
            <a:r>
              <a:rPr lang="en-US" sz="2400" u="sng" dirty="0"/>
              <a:t>all PLHIV</a:t>
            </a:r>
            <a:r>
              <a:rPr lang="en-US" sz="2400" dirty="0"/>
              <a:t> are on ART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Fewer remaining </a:t>
            </a:r>
            <a:r>
              <a:rPr lang="en-US" sz="2400" b="1" dirty="0"/>
              <a:t>undiagnosed PLHIV </a:t>
            </a:r>
            <a:r>
              <a:rPr lang="en-US" sz="2400" dirty="0"/>
              <a:t>“hidden” in a large population</a:t>
            </a:r>
            <a:endParaRPr lang="en-MW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0495C-9BEA-4E67-998C-B6BC2BB4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52" y="2200589"/>
            <a:ext cx="6661345" cy="4059534"/>
          </a:xfrm>
          <a:prstGeom prst="rect">
            <a:avLst/>
          </a:prstGeom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0084686B-7E41-74E2-DD62-1135859E1D8A}"/>
              </a:ext>
            </a:extLst>
          </p:cNvPr>
          <p:cNvSpPr/>
          <p:nvPr/>
        </p:nvSpPr>
        <p:spPr>
          <a:xfrm>
            <a:off x="8108274" y="3589773"/>
            <a:ext cx="2743200" cy="874207"/>
          </a:xfrm>
          <a:prstGeom prst="flowChartProcess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We are looking for this narrow yellow slice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1C35E-BFDF-35D4-9F62-FFC57A15C4C6}"/>
              </a:ext>
            </a:extLst>
          </p:cNvPr>
          <p:cNvCxnSpPr>
            <a:cxnSpLocks/>
          </p:cNvCxnSpPr>
          <p:nvPr/>
        </p:nvCxnSpPr>
        <p:spPr>
          <a:xfrm>
            <a:off x="10158884" y="4471516"/>
            <a:ext cx="0" cy="13062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99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2" y="630476"/>
            <a:ext cx="11313187" cy="126527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Criteria for HIV testing strategy selection</a:t>
            </a:r>
            <a:endParaRPr lang="en-GB" sz="48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622" y="5449407"/>
            <a:ext cx="1066892" cy="1158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87A7B-6157-7C52-7502-8EDCD6FFCB52}"/>
              </a:ext>
            </a:extLst>
          </p:cNvPr>
          <p:cNvSpPr txBox="1"/>
          <p:nvPr/>
        </p:nvSpPr>
        <p:spPr>
          <a:xfrm>
            <a:off x="357972" y="2314454"/>
            <a:ext cx="10638634" cy="3874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tabLst>
                <a:tab pos="457200" algn="l"/>
              </a:tabLst>
            </a:pPr>
            <a:r>
              <a:rPr lang="en-US" sz="2400" dirty="0">
                <a:latin typeface="Amasis MT Pro Black" panose="02040A04050005020304" pitchFamily="18" charset="0"/>
              </a:rPr>
              <a:t>Objective (diagnosis, surveillance, blood safety, or research)</a:t>
            </a: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tabLst>
                <a:tab pos="457200" algn="l"/>
              </a:tabLst>
            </a:pPr>
            <a:r>
              <a:rPr lang="en-US" sz="2400" dirty="0">
                <a:latin typeface="Amasis MT Pro Black" panose="02040A04050005020304" pitchFamily="18" charset="0"/>
              </a:rPr>
              <a:t>Sensitivity and specificity of the test(s)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en-US" sz="2400" dirty="0">
                <a:latin typeface="Amasis MT Pro Black" panose="02040A04050005020304" pitchFamily="18" charset="0"/>
              </a:rPr>
              <a:t>3. 	 HIV prevalence in the population being tested</a:t>
            </a: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 startAt="4"/>
              <a:tabLst>
                <a:tab pos="457200" algn="l"/>
              </a:tabLst>
            </a:pPr>
            <a:r>
              <a:rPr lang="en-US" sz="2400" dirty="0">
                <a:latin typeface="Amasis MT Pro Black" panose="02040A04050005020304" pitchFamily="18" charset="0"/>
              </a:rPr>
              <a:t>Positive Predictive Value (PPV)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b="1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638BC-6378-E1ED-8D50-AA9EA0DD3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2" t="13773" r="11416" b="9194"/>
          <a:stretch/>
        </p:blipFill>
        <p:spPr>
          <a:xfrm>
            <a:off x="8423621" y="2912237"/>
            <a:ext cx="858355" cy="884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071A8-3F56-5987-9EA9-0753BF4A9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4" t="17143" r="22844" b="28938"/>
          <a:stretch/>
        </p:blipFill>
        <p:spPr>
          <a:xfrm>
            <a:off x="7434831" y="3046316"/>
            <a:ext cx="858355" cy="713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7DE71-DC07-E6C7-515F-86E46A1427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55" t="34020" r="4018" b="10119"/>
          <a:stretch/>
        </p:blipFill>
        <p:spPr>
          <a:xfrm>
            <a:off x="8590847" y="3964377"/>
            <a:ext cx="1788607" cy="798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492F3-1BEA-365C-4910-7FA9F2EFC1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93" t="24616" r="23837" b="42564"/>
          <a:stretch/>
        </p:blipFill>
        <p:spPr>
          <a:xfrm>
            <a:off x="6324901" y="4893546"/>
            <a:ext cx="1245997" cy="713434"/>
          </a:xfrm>
          <a:prstGeom prst="rect">
            <a:avLst/>
          </a:prstGeom>
        </p:spPr>
      </p:pic>
      <p:pic>
        <p:nvPicPr>
          <p:cNvPr id="10" name="Graphic 9" descr="Microscope with solid fill">
            <a:extLst>
              <a:ext uri="{FF2B5EF4-FFF2-40B4-BE49-F238E27FC236}">
                <a16:creationId xmlns:a16="http://schemas.microsoft.com/office/drawing/2014/main" id="{75282BAC-8DD4-F0DA-5D9F-0825A2A6A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4497" y="1735284"/>
            <a:ext cx="119641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5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69AE-2F3B-4D94-8A9D-EB92840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02" y="763675"/>
            <a:ext cx="11672506" cy="88092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</a:rPr>
              <a:t>Criteria for Test Kit Selection (WHO)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DA5BD-9000-3C18-CDB4-9A7E4276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016" y="5681012"/>
            <a:ext cx="1066892" cy="9998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2BABD5-26A4-837F-2ADB-C1F7DE77B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68" y="2382790"/>
            <a:ext cx="1119386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A44945-202A-54A7-6BCD-0A183638B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176" y="1979525"/>
            <a:ext cx="10740363" cy="1911991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Amasis MT Pro Black" panose="02040A04050005020304" pitchFamily="18" charset="0"/>
              </a:rPr>
              <a:t>Full testing algorithm and flow charts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E66B-18D2-C794-F18C-AE505976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112" y="5477580"/>
            <a:ext cx="1066892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91AFF-A185-EBD1-C9FF-9E91F9332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610" t="17835" r="20871" b="12618"/>
          <a:stretch/>
        </p:blipFill>
        <p:spPr>
          <a:xfrm>
            <a:off x="435430" y="592853"/>
            <a:ext cx="10386645" cy="577322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9BA8A4-0D80-8DE2-0E5F-F97E2630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4045" y="5424970"/>
            <a:ext cx="1066892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F8C5AA-576E-AE99-88C1-8B025326F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8541" t="16585" r="20449" b="7864"/>
          <a:stretch/>
        </p:blipFill>
        <p:spPr>
          <a:xfrm>
            <a:off x="838200" y="391886"/>
            <a:ext cx="10286908" cy="599380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D8F1E-10C9-6206-37FA-FF0FEFC9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655" y="5418809"/>
            <a:ext cx="1118716" cy="1158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214A30-3EC6-258F-A357-BA90CF8CD8E0}"/>
              </a:ext>
            </a:extLst>
          </p:cNvPr>
          <p:cNvSpPr/>
          <p:nvPr/>
        </p:nvSpPr>
        <p:spPr>
          <a:xfrm>
            <a:off x="8681777" y="1999623"/>
            <a:ext cx="2069960" cy="1145511"/>
          </a:xfrm>
          <a:prstGeom prst="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masis MT Pro Black" panose="02040A04050005020304" pitchFamily="18" charset="0"/>
              </a:rPr>
              <a:t>Currently no alternative Algorithm in HIV testing  </a:t>
            </a:r>
            <a:endParaRPr lang="en-GB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48DFA71D422D44838FC58D48C87945" ma:contentTypeVersion="14" ma:contentTypeDescription="Create a new document." ma:contentTypeScope="" ma:versionID="dd7011eea97f092594aaa6c7e70f394a">
  <xsd:schema xmlns:xsd="http://www.w3.org/2001/XMLSchema" xmlns:xs="http://www.w3.org/2001/XMLSchema" xmlns:p="http://schemas.microsoft.com/office/2006/metadata/properties" xmlns:ns2="a9053b70-0da7-4d55-8325-1b3f3023eb2a" xmlns:ns3="6bbed975-262d-4ce2-b2a5-5260b274b5d0" targetNamespace="http://schemas.microsoft.com/office/2006/metadata/properties" ma:root="true" ma:fieldsID="2a4ad7766ed0a5e9813a078cc5622e2b" ns2:_="" ns3:_="">
    <xsd:import namespace="a9053b70-0da7-4d55-8325-1b3f3023eb2a"/>
    <xsd:import namespace="6bbed975-262d-4ce2-b2a5-5260b274b5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53b70-0da7-4d55-8325-1b3f3023eb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ed975-262d-4ce2-b2a5-5260b274b5d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74939C-EBC8-402E-B85C-0FFA1F6388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DC3869-D97C-4D7C-BD19-CCF6EE247985}">
  <ds:schemaRefs>
    <ds:schemaRef ds:uri="6bbed975-262d-4ce2-b2a5-5260b274b5d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9053b70-0da7-4d55-8325-1b3f3023eb2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12672EF-BABB-4439-B03E-719E4FE839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053b70-0da7-4d55-8325-1b3f3023eb2a"/>
    <ds:schemaRef ds:uri="6bbed975-262d-4ce2-b2a5-5260b274b5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622</Words>
  <Application>Microsoft Office PowerPoint</Application>
  <PresentationFormat>Widescreen</PresentationFormat>
  <Paragraphs>101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Amasis MT Pro Black</vt:lpstr>
      <vt:lpstr>Amasis MT Pro Medium</vt:lpstr>
      <vt:lpstr>Aptos Narrow</vt:lpstr>
      <vt:lpstr>Arial</vt:lpstr>
      <vt:lpstr>Calibri</vt:lpstr>
      <vt:lpstr>Calibri Light</vt:lpstr>
      <vt:lpstr>Wingdings</vt:lpstr>
      <vt:lpstr>Office Theme</vt:lpstr>
      <vt:lpstr>HIV Testing Strategy: The Malawi Experience</vt:lpstr>
      <vt:lpstr>Outline</vt:lpstr>
      <vt:lpstr>Introduction &amp; Background</vt:lpstr>
      <vt:lpstr>Why a 3-test diagnostic algorithm?</vt:lpstr>
      <vt:lpstr>Criteria for HIV testing strategy selection</vt:lpstr>
      <vt:lpstr>Criteria for Test Kit Selection (WHO)</vt:lpstr>
      <vt:lpstr>PowerPoint Presentation</vt:lpstr>
      <vt:lpstr>PowerPoint Presentation</vt:lpstr>
      <vt:lpstr>PowerPoint Presentation</vt:lpstr>
      <vt:lpstr> Data Summary on the Dashboard  </vt:lpstr>
      <vt:lpstr>HIV status verification prior to ART</vt:lpstr>
      <vt:lpstr>Testing commodities supply chain Supply chain </vt:lpstr>
      <vt:lpstr>Measures to ensure adherence to testing strategy </vt:lpstr>
      <vt:lpstr>PowerPoint Presentation</vt:lpstr>
      <vt:lpstr>Increase in confirmatory inconclusive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Program Grant Negotiation Presentation CCM  27th October 2023</dc:title>
  <dc:creator>Tobias Masina</dc:creator>
  <cp:lastModifiedBy>BANGARA, FRED (CDC/GHC/DGHT)</cp:lastModifiedBy>
  <cp:revision>77</cp:revision>
  <dcterms:created xsi:type="dcterms:W3CDTF">2023-10-25T08:22:03Z</dcterms:created>
  <dcterms:modified xsi:type="dcterms:W3CDTF">2024-06-02T19:51:10Z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0x0101002E48DFA71D422D44838FC58D48C87945</vt:lpwstr>
  </property>
  <property fmtid="{D5CDD505-2E9C-101B-9397-08002B2CF9AE}" pid="3" name="MSIP_Label_7b94a7b8-f06c-4dfe-bdcc-9b548fd58c31_Enabled">
    <vt:lpwstr>true</vt:lpwstr>
  </property>
  <property fmtid="{D5CDD505-2E9C-101B-9397-08002B2CF9AE}" pid="4" name="MSIP_Label_7b94a7b8-f06c-4dfe-bdcc-9b548fd58c31_SetDate">
    <vt:lpwstr>2024-05-25T21:53:13Z</vt:lpwstr>
  </property>
  <property fmtid="{D5CDD505-2E9C-101B-9397-08002B2CF9AE}" pid="5" name="MSIP_Label_7b94a7b8-f06c-4dfe-bdcc-9b548fd58c31_Method">
    <vt:lpwstr>Privileged</vt:lpwstr>
  </property>
  <property fmtid="{D5CDD505-2E9C-101B-9397-08002B2CF9AE}" pid="6" name="MSIP_Label_7b94a7b8-f06c-4dfe-bdcc-9b548fd58c31_Name">
    <vt:lpwstr>7b94a7b8-f06c-4dfe-bdcc-9b548fd58c31</vt:lpwstr>
  </property>
  <property fmtid="{D5CDD505-2E9C-101B-9397-08002B2CF9AE}" pid="7" name="MSIP_Label_7b94a7b8-f06c-4dfe-bdcc-9b548fd58c31_SiteId">
    <vt:lpwstr>9ce70869-60db-44fd-abe8-d2767077fc8f</vt:lpwstr>
  </property>
  <property fmtid="{D5CDD505-2E9C-101B-9397-08002B2CF9AE}" pid="8" name="MSIP_Label_7b94a7b8-f06c-4dfe-bdcc-9b548fd58c31_ActionId">
    <vt:lpwstr>1ecd0d70-c99a-42b8-a662-7d8be9658b1f</vt:lpwstr>
  </property>
  <property fmtid="{D5CDD505-2E9C-101B-9397-08002B2CF9AE}" pid="9" name="MSIP_Label_7b94a7b8-f06c-4dfe-bdcc-9b548fd58c31_ContentBits">
    <vt:lpwstr>0</vt:lpwstr>
  </property>
</Properties>
</file>